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</a:t>
            </a:r>
          </a:p>
          <a:p>
            <a:r>
              <a:t>https://www.annualcreditreport.com/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https://studentaid.gov/manage-loans/repayment/plans</a:t>
            </a:r>
          </a:p>
          <a:p>
            <a:r>
              <a:t>https://www.consumerfinance.gov/consumer-tools/student-loans/</a:t>
            </a:r>
          </a:p>
          <a:p>
            <a:r>
              <a:t>https://www.consumerfinance.gov/archive/newsroom/cfpb-uncovers-illegal-practices-across-student-loan-refinancing-servicing-and-debt-collection/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https://studentaid.gov/loan-simulator/</a:t>
            </a:r>
          </a:p>
          <a:p>
            <a:r>
              <a:t>https://studentaid.gov/manage-loans/repayment/plans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https://studentaid.gov/idr/</a:t>
            </a:r>
          </a:p>
          <a:p>
            <a:r>
              <a:t>https://studentaid.gov/manage-loans/lower-payments/get-temporary-relief</a:t>
            </a:r>
          </a:p>
          <a:p>
            <a:r>
              <a:t>https://studentaid.gov/announcements-events/idr-court-actions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https://studentaid.gov/articles/prepare-for-payments/</a:t>
            </a:r>
          </a:p>
          <a:p>
            <a:r>
              <a:t>https://studentaid.gov/articles/compare-student-loan-repayment-plans-calculator/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https://studentaid.gov/pslf/</a:t>
            </a:r>
          </a:p>
          <a:p>
            <a:r>
              <a:t>https://studentaid.gov/manage-loans/forgiveness-cancellation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https://studentaid.gov/resources/scams</a:t>
            </a:r>
          </a:p>
          <a:p>
            <a:r>
              <a:t>https://studentaid.gov/articles/avoid-student-loan-forgiveness-scams/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</a:t>
            </a:r>
          </a:p>
          <a:p>
            <a:r>
              <a:t>https://studentaid.gov/loan-simulator/</a:t>
            </a:r>
          </a:p>
          <a:p>
            <a:r>
              <a:t>https://www.consumerfinance.gov/consumer-tools/student-loans/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 and further reading (accessed September 25, 2026):</a:t>
            </a:r>
          </a:p>
          <a:p>
            <a:r>
              <a:t>https://studentaid.gov/loan-simulator/</a:t>
            </a:r>
          </a:p>
          <a:p>
            <a:r>
              <a:t>https://www.advantageccs.org/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4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E4CFE3-4DAE-4AA1-A94B-CE08653C6989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10096500" cy="2095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Student Loan Tips</a:t>
            </a:r>
          </a:p>
          <a:p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&amp; Helpful Resources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D1F249-7CC2-40B2-BDF2-8556C53577DB}"/>
              </a:ext>
            </a:extLst>
          </p:cNvPr>
          <p:cNvSpPr>
            <a:spLocks noGrp="1"/>
          </p:cNvSpPr>
          <p:nvPr/>
        </p:nvSpPr>
        <p:spPr>
          <a:xfrm>
            <a:off x="857250" y="3971925"/>
            <a:ext cx="100965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CDE8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>
                <a:solidFill>
                  <a:srgbClr val="CDE8E4"/>
                </a:solidFill>
                <a:latin typeface="Bitstream Charter"/>
                <a:ea typeface="Bitstream Charter"/>
                <a:cs typeface="Bitstream Charter"/>
              </a:rPr>
              <a:t>A practical guide to understanding your loans and choosing your next step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BCAD33-361A-4D97-B98C-1C5D45389667}"/>
              </a:ext>
            </a:extLst>
          </p:cNvPr>
          <p:cNvSpPr>
            <a:spLocks noGrp="1"/>
          </p:cNvSpPr>
          <p:nvPr/>
        </p:nvSpPr>
        <p:spPr>
          <a:xfrm>
            <a:off x="857250" y="5962650"/>
            <a:ext cx="95250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Advantage Credit Counseling Service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699014-EFB6-1A05-FA50-5861B5EBE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51" y="4924425"/>
            <a:ext cx="2471305" cy="94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6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3831221-C911-4356-91B8-1F7FD789C90E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Know what you owe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DCAC56-3A05-453F-B3BF-427E432608D0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Begin with a complete list of your loans, balances and due dates.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613584-46DC-4C09-B1B2-80BD9487D1D3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393B29-446C-45EF-87AA-FEC9CE97717F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19E766-F5A0-45A8-AF5A-2097870AA768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Federal loans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A0B81A-4023-4164-B5F9-0B737933013D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Sign in at StudentAid.gov to see your federal loans and assigned servicer.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85287-ECBD-4B10-A202-C9E48910DE8C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Private loans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9E0842-98F7-45A1-AF7D-C3E015B936BC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Review lender statements and your credit reports to locate private loans.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BF0C57-BD13-453D-B67C-21A0FFDF940C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One simple list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9EA94B-05D4-448F-99CF-23ADC80B69D1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Record each balance, interest rate, minimum payment and payment date.</a:t>
            </a:r>
          </a:p>
        </p:txBody>
      </p:sp>
    </p:spTree>
    <p:extLst>
      <p:ext uri="{BB962C8B-B14F-4D97-AF65-F5344CB8AC3E}">
        <p14:creationId xmlns:p14="http://schemas.microsoft.com/office/powerpoint/2010/main" val="70366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EDB73F1-FB12-411E-82EC-93E57A75F6E8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Federal and private loans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5AD4D-32DC-4F48-9BA7-321A830BEB23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Your options depend on the type of loan you have.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C15D90-1425-4164-9C10-2DDCA6385C28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0076C-B1A5-4DFA-986A-116850C4BBBE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9651CB-E6E8-4379-8B3D-6F1646B291F2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Federal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6FC623-5726-4A86-90B6-07F28CDDFF6C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Repayment plans, certain forgiveness programs and other federal protections may be available.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4965C3-74BF-4664-B00F-6B6B48ABB77D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Private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C62F78-AC13-4CDF-A959-B88501990F62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Terms and hardship programs vary by lender. Ask your lender about specific options.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7CCF3E-2CB7-44E5-A3D4-3DF18ACAC016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Refinancing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D8940F-A9CF-47C8-B314-0E22E1D0CE18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Moving federal loans to a private lender gives up federal repayment and forgiveness options.</a:t>
            </a:r>
          </a:p>
        </p:txBody>
      </p:sp>
    </p:spTree>
    <p:extLst>
      <p:ext uri="{BB962C8B-B14F-4D97-AF65-F5344CB8AC3E}">
        <p14:creationId xmlns:p14="http://schemas.microsoft.com/office/powerpoint/2010/main" val="104162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791EA1F-901E-4603-8EE5-EDDF55B62885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Choose a payment you can sustain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0E132B-2756-4988-8D72-79B43E695D8E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Compare the monthly bill and the total cost over time.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804FFF-414D-4517-BBA4-7ED2405506B1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57A429-C42D-4560-ADD9-A2BDF1ED5DDE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C32A23-5C35-4978-B321-809C369CEDDE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Check your budget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C81864-7D7E-4831-B013-F68169850A4D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Set aside housing, food, transportation and essential bills before choosing an amount.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DC3A4A-40A2-4A98-8EEC-6051A9B3D605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Compare plans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5A1D8F-C60D-47D4-AC1B-4A4DDF37F361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Use the federal Loan Simulator for estimates and verify eligibility before applying.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B361F1-A509-41B1-AC74-B1129BFF3CC4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Recheck later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A4AEF6-B48D-4EF1-BD53-B3A3120E4C8F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Income and family circumstances change. Review your plan when your budget changes.</a:t>
            </a:r>
          </a:p>
        </p:txBody>
      </p:sp>
    </p:spTree>
    <p:extLst>
      <p:ext uri="{BB962C8B-B14F-4D97-AF65-F5344CB8AC3E}">
        <p14:creationId xmlns:p14="http://schemas.microsoft.com/office/powerpoint/2010/main" val="268224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3F79F-51B1-4C09-A12C-9BF2430CE22E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When the payment is too high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93ADE6-7426-4E80-9ABE-2CE455A58662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Contact your servicer early, even if you have already missed a payment.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E8CD3B-059C-4931-B957-1822FEF016B2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4FB212-1C3E-4D01-94C0-EEADBC910331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9C6CC9-C688-41FD-917F-CC599B14215B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Federal loans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3A405B-CFC7-41E8-91AB-4327C4FBAF15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Ask about currently available income driven plans and other repayment options.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6684E-205F-47A5-87D4-A819EB8E9BC0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Short-term relief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C2F2A8-D2F4-4F21-847D-B2AA31A17A42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Ask whether deferment or forbearance fits your situation and how interest may accrue.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723160-1565-4977-AC27-2D2CFCD047C5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Private loans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2921C4-167F-4F11-9F72-28EC3B0B7FB3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Request the lender’s hardship options in writing and confirm the new terms.</a:t>
            </a:r>
          </a:p>
        </p:txBody>
      </p:sp>
    </p:spTree>
    <p:extLst>
      <p:ext uri="{BB962C8B-B14F-4D97-AF65-F5344CB8AC3E}">
        <p14:creationId xmlns:p14="http://schemas.microsoft.com/office/powerpoint/2010/main" val="50829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449780E-32A3-4382-93E1-554487B2BD70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Stay organized and avoid surprises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9E587C-7E91-4A4B-B685-4E2E6F3C91F5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Small account habits can prevent expensive problems.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B1D336-24C4-4E6C-A25B-ADF1AD397F3B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54078-2754-4C5F-AB7C-FD546EA99DD9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66546D-4F88-4118-B6D9-468E74B8D7AD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Keep contact current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49530-F3EC-42D5-88E8-94071DEDE696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Update your address and email with StudentAid.gov and every servicer.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253C9-BA89-4C8C-8985-AA3EA62A78BA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Review statements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C6933D-187C-4D8C-B7C3-33E7DD6FC58A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Check the due date, amount due and how extra payments are applied.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A54D3F-D401-4A80-B5E5-BA4CC8531E01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Consider auto pay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FAB1B8-95D8-4577-9EC3-82E15F02EC69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Ask your servicer about any rate benefit and keep enough money in the account.</a:t>
            </a:r>
          </a:p>
        </p:txBody>
      </p:sp>
    </p:spTree>
    <p:extLst>
      <p:ext uri="{BB962C8B-B14F-4D97-AF65-F5344CB8AC3E}">
        <p14:creationId xmlns:p14="http://schemas.microsoft.com/office/powerpoint/2010/main" val="1629166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F1B8950-6FE9-4A0D-80FA-43B1FC5D0058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Explore forgiveness carefully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E7D3CE-CAF0-43EE-9CBA-0BD43442DA79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Eligibility follows specific rules. Check the official program pages.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1C9299-3B98-4722-99EC-B32728A83DAC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27F850-B847-49A7-826C-D3C5E99672E7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2E4237-967A-4561-AA14-22DAE422BE76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Public service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DE6E61-F420-4631-9A9B-4C37A6414011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PSLF generally requires qualifying employment and 120 qualifying payments on Direct Loans.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BEF199-38FA-4881-89B3-CF522CFB4811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Other pathways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B15F10-8278-4D75-BB81-739828A8BBDA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Teacher Loan Forgiveness and certain discharge programs have separate requirements.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9E8E2F-D5ED-4CF8-B478-F224A1AE8FC5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Keep records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322ED8-BC94-4428-B19D-2B122F319397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Use the official PSLF Help Tool and retain employment and payment records.</a:t>
            </a:r>
          </a:p>
        </p:txBody>
      </p:sp>
    </p:spTree>
    <p:extLst>
      <p:ext uri="{BB962C8B-B14F-4D97-AF65-F5344CB8AC3E}">
        <p14:creationId xmlns:p14="http://schemas.microsoft.com/office/powerpoint/2010/main" val="26007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BD32BE9-35CE-4679-A374-CBFA93D75707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Watch for student loan scams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F96910-632E-405C-9AC7-C3AC159EA40A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Help with federal student loans is available without an upfront fee.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2066FF-9F9C-4BB6-A71A-3BB480C81206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524C29-DDB7-4D03-852D-80E2886B0ACA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30690-C7E9-40E9-A93B-037BD66723C6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Red flags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10D84A-05DE-4F89-BFB6-84F1383A76C6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Pressure to act immediately, a fee to “unlock” forgiveness, or a request for your FSA ID.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AC8BC8-27C1-470F-A16E-D2A32CB51DEC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Check the source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5D593-CB50-4558-B0BA-E324C23B6EF1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Go directly to StudentAid.gov or your servicer’s official website.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091826-E2C7-4B5E-8239-D6DC3966C771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Protect your account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6DA3FC-A430-4DFA-804A-8BAFD7AF7C12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Never share your FSA ID password with a third party.</a:t>
            </a:r>
          </a:p>
        </p:txBody>
      </p:sp>
    </p:spTree>
    <p:extLst>
      <p:ext uri="{BB962C8B-B14F-4D97-AF65-F5344CB8AC3E}">
        <p14:creationId xmlns:p14="http://schemas.microsoft.com/office/powerpoint/2010/main" val="30758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90E6DD9-BE7A-4091-92E4-7258D660E59E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Helpful resources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B6B7E1-45A7-47E0-AC83-DE36C7673968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Bookmark the sources you are most likely to need.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C0B35-C7D0-4D4E-9465-774E56EDC310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232F6C-F07B-415A-982C-4009ADE07FF9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1F45C-D4E8-40E2-A788-8F4D900023C6}"/>
              </a:ext>
            </a:extLst>
          </p:cNvPr>
          <p:cNvSpPr>
            <a:spLocks noGrp="1"/>
          </p:cNvSpPr>
          <p:nvPr/>
        </p:nvSpPr>
        <p:spPr>
          <a:xfrm>
            <a:off x="771525" y="209550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StudentAid.gov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6092F-E20C-429F-B096-CA317D263D15}"/>
              </a:ext>
            </a:extLst>
          </p:cNvPr>
          <p:cNvSpPr>
            <a:spLocks noGrp="1"/>
          </p:cNvSpPr>
          <p:nvPr/>
        </p:nvSpPr>
        <p:spPr>
          <a:xfrm>
            <a:off x="4095750" y="209550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Federal loan details, servicer information and current repayment guidance.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FBB76C-028E-4742-A047-D215248BF2BC}"/>
              </a:ext>
            </a:extLst>
          </p:cNvPr>
          <p:cNvSpPr>
            <a:spLocks noGrp="1"/>
          </p:cNvSpPr>
          <p:nvPr/>
        </p:nvSpPr>
        <p:spPr>
          <a:xfrm>
            <a:off x="771525" y="3305175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Loan Simulator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F6A29C-E0FB-493A-A632-E90BE061FD55}"/>
              </a:ext>
            </a:extLst>
          </p:cNvPr>
          <p:cNvSpPr>
            <a:spLocks noGrp="1"/>
          </p:cNvSpPr>
          <p:nvPr/>
        </p:nvSpPr>
        <p:spPr>
          <a:xfrm>
            <a:off x="4095750" y="3305175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Compare estimated federal payments at studentaid.gov/loan-simulator.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BA4219-2EE5-48F9-A6F1-11BB1505B376}"/>
              </a:ext>
            </a:extLst>
          </p:cNvPr>
          <p:cNvSpPr>
            <a:spLocks noGrp="1"/>
          </p:cNvSpPr>
          <p:nvPr/>
        </p:nvSpPr>
        <p:spPr>
          <a:xfrm>
            <a:off x="771525" y="45148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CFPB student loans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2A6CFD-2E8A-4E70-B177-62165A2EE77C}"/>
              </a:ext>
            </a:extLst>
          </p:cNvPr>
          <p:cNvSpPr>
            <a:spLocks noGrp="1"/>
          </p:cNvSpPr>
          <p:nvPr/>
        </p:nvSpPr>
        <p:spPr>
          <a:xfrm>
            <a:off x="4095750" y="45148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Consumer rights, complaint options and guidance at consumerfinance.gov.</a:t>
            </a:r>
          </a:p>
        </p:txBody>
      </p:sp>
    </p:spTree>
    <p:extLst>
      <p:ext uri="{BB962C8B-B14F-4D97-AF65-F5344CB8AC3E}">
        <p14:creationId xmlns:p14="http://schemas.microsoft.com/office/powerpoint/2010/main" val="26256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D133983-DDB3-4B3C-B690-42F6DC52E156}"/>
              </a:ext>
            </a:extLst>
          </p:cNvPr>
          <p:cNvSpPr>
            <a:spLocks noGrp="1"/>
          </p:cNvSpPr>
          <p:nvPr/>
        </p:nvSpPr>
        <p:spPr>
          <a:xfrm>
            <a:off x="723900" y="495300"/>
            <a:ext cx="10668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3448"/>
                </a:solidFill>
                <a:latin typeface="Bitstream Charter"/>
                <a:ea typeface="Bitstream Charter"/>
                <a:cs typeface="Bitstream Charter"/>
              </a:rPr>
              <a:t>Your next three steps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2CDC7B-AB3A-44DE-BE90-8C6A2C2A5630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10620375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You do not need to solve the entire balance today.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9B51D2-39A4-48B1-A36C-058953A5F0BA}"/>
              </a:ext>
            </a:extLst>
          </p:cNvPr>
          <p:cNvSpPr>
            <a:spLocks noGrp="1"/>
          </p:cNvSpPr>
          <p:nvPr/>
        </p:nvSpPr>
        <p:spPr>
          <a:xfrm>
            <a:off x="742950" y="63436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536975"/>
                </a:solidFill>
                <a:latin typeface="Bitstream Charter"/>
                <a:ea typeface="Bitstream Charter"/>
                <a:cs typeface="Bitstream Charter"/>
              </a:rPr>
              <a:t>Advantage CCS  • 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C50FA6-50CB-430D-8A5F-A0EE530B3DF4}"/>
              </a:ext>
            </a:extLst>
          </p:cNvPr>
          <p:cNvSpPr>
            <a:spLocks noGrp="1"/>
          </p:cNvSpPr>
          <p:nvPr/>
        </p:nvSpPr>
        <p:spPr>
          <a:xfrm>
            <a:off x="11087100" y="6305550"/>
            <a:ext cx="4572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AA6A51-FBD3-437F-85A2-54AE9C128E56}"/>
              </a:ext>
            </a:extLst>
          </p:cNvPr>
          <p:cNvSpPr>
            <a:spLocks noGrp="1"/>
          </p:cNvSpPr>
          <p:nvPr/>
        </p:nvSpPr>
        <p:spPr>
          <a:xfrm>
            <a:off x="771525" y="22669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1. List your loans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C1339D-EAEE-420B-83D5-6BF4F506CD7F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Find the servicer or lender, payment amount and due date for every loan.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B69A62-6FBC-4127-A41E-6595256AFF9F}"/>
              </a:ext>
            </a:extLst>
          </p:cNvPr>
          <p:cNvSpPr>
            <a:spLocks noGrp="1"/>
          </p:cNvSpPr>
          <p:nvPr/>
        </p:nvSpPr>
        <p:spPr>
          <a:xfrm>
            <a:off x="771525" y="32956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2. Compare options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0C511C-D545-4A7C-9AF1-17DDC0514DC6}"/>
              </a:ext>
            </a:extLst>
          </p:cNvPr>
          <p:cNvSpPr>
            <a:spLocks noGrp="1"/>
          </p:cNvSpPr>
          <p:nvPr/>
        </p:nvSpPr>
        <p:spPr>
          <a:xfrm>
            <a:off x="4095750" y="32956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Run the federal Loan Simulator or ask your private lender about hardship help.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C3DB5-04F4-49DD-85DA-1BCC8D301B86}"/>
              </a:ext>
            </a:extLst>
          </p:cNvPr>
          <p:cNvSpPr>
            <a:spLocks noGrp="1"/>
          </p:cNvSpPr>
          <p:nvPr/>
        </p:nvSpPr>
        <p:spPr>
          <a:xfrm>
            <a:off x="771525" y="43243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87E85"/>
                </a:solidFill>
                <a:latin typeface="Bitstream Charter"/>
                <a:ea typeface="Bitstream Charter"/>
                <a:cs typeface="Bitstream Charter"/>
              </a:rPr>
              <a:t>3. Make a plan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E589AF-D13D-4B25-8F73-89101A3FAA26}"/>
              </a:ext>
            </a:extLst>
          </p:cNvPr>
          <p:cNvSpPr>
            <a:spLocks noGrp="1"/>
          </p:cNvSpPr>
          <p:nvPr/>
        </p:nvSpPr>
        <p:spPr>
          <a:xfrm>
            <a:off x="4095750" y="4324350"/>
            <a:ext cx="73342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93543"/>
                </a:solidFill>
                <a:latin typeface="Bitstream Charter"/>
                <a:ea typeface="Bitstream Charter"/>
                <a:cs typeface="Bitstream Charter"/>
              </a:rPr>
              <a:t>Put the payment in your budget and set a reminder to review it.</a:t>
            </a:r>
          </a:p>
        </p:txBody>
      </p:sp>
    </p:spTree>
    <p:extLst>
      <p:ext uri="{BB962C8B-B14F-4D97-AF65-F5344CB8AC3E}">
        <p14:creationId xmlns:p14="http://schemas.microsoft.com/office/powerpoint/2010/main" val="8023386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961</Words>
  <Application>Microsoft Office PowerPoint</Application>
  <DocSecurity>0</DocSecurity>
  <PresentationFormat>Widescreen</PresentationFormat>
  <Paragraphs>126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Bitstream Charter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Lauralynn Mangis</cp:lastModifiedBy>
  <cp:revision>1</cp:revision>
  <dcterms:created xsi:type="dcterms:W3CDTF">2026-09-25T14:12:38Z</dcterms:created>
  <dcterms:modified xsi:type="dcterms:W3CDTF">2026-09-25T14:23:38Z</dcterms:modified>
</cp:coreProperties>
</file>